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24"/>
  </p:notesMasterIdLst>
  <p:sldIdLst>
    <p:sldId id="256" r:id="rId3"/>
    <p:sldId id="257" r:id="rId4"/>
    <p:sldId id="310" r:id="rId5"/>
    <p:sldId id="315" r:id="rId6"/>
    <p:sldId id="311" r:id="rId7"/>
    <p:sldId id="312" r:id="rId8"/>
    <p:sldId id="313" r:id="rId9"/>
    <p:sldId id="314" r:id="rId10"/>
    <p:sldId id="259" r:id="rId11"/>
    <p:sldId id="273" r:id="rId12"/>
    <p:sldId id="261" r:id="rId13"/>
    <p:sldId id="302" r:id="rId14"/>
    <p:sldId id="303" r:id="rId15"/>
    <p:sldId id="304" r:id="rId16"/>
    <p:sldId id="305" r:id="rId17"/>
    <p:sldId id="306" r:id="rId18"/>
    <p:sldId id="307" r:id="rId19"/>
    <p:sldId id="267" r:id="rId20"/>
    <p:sldId id="317" r:id="rId21"/>
    <p:sldId id="308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A7C88AB0-2DC5-7E46-9720-3AC2E819A1E5}">
          <p14:sldIdLst>
            <p14:sldId id="256"/>
            <p14:sldId id="257"/>
          </p14:sldIdLst>
        </p14:section>
        <p14:section name="Introduction &amp; Data" id="{0A6DA4DD-E2B2-4A92-9861-87F4F8C9970D}">
          <p14:sldIdLst>
            <p14:sldId id="310"/>
            <p14:sldId id="315"/>
            <p14:sldId id="311"/>
            <p14:sldId id="312"/>
            <p14:sldId id="313"/>
            <p14:sldId id="314"/>
          </p14:sldIdLst>
        </p14:section>
        <p14:section name="Algorithm" id="{EFFABC5A-C81F-5D43-9F42-658CCEB405F3}">
          <p14:sldIdLst>
            <p14:sldId id="259"/>
            <p14:sldId id="273"/>
            <p14:sldId id="261"/>
            <p14:sldId id="302"/>
            <p14:sldId id="303"/>
            <p14:sldId id="304"/>
            <p14:sldId id="305"/>
            <p14:sldId id="306"/>
            <p14:sldId id="307"/>
            <p14:sldId id="267"/>
            <p14:sldId id="317"/>
            <p14:sldId id="308"/>
          </p14:sldIdLst>
        </p14:section>
        <p14:section name="Critiques" id="{A792A0AB-7558-1B4A-84F6-05EF176383D7}">
          <p14:sldIdLst/>
        </p14:section>
        <p14:section name="Q&amp;A" id="{254B3CEE-E2B9-4845-AA56-BB0CCA1F1703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0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5CDEF-60A3-1E41-B2FD-91442F46A9F0}" type="datetimeFigureOut">
              <a:rPr lang="en-US" smtClean="0"/>
              <a:t>12/7/20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AE63-6581-7F47-916C-12E5A1141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8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AE63-6581-7F47-916C-12E5A1141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AE63-6581-7F47-916C-12E5A1141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5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covid-19 patients-hospitals assignment problem is exactly a min cost flow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AE63-6581-7F47-916C-12E5A11411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AE63-6581-7F47-916C-12E5A11411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1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5DD6-13CA-274E-8199-165169948E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76E6E-8528-CC43-B265-8080BF166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1" y="6061563"/>
            <a:ext cx="2370617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11482251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11482251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98FD5DD6-13CA-274E-8199-165169948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1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0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88C9-5AB0-E44B-8DF9-DE4C6E3084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5926" y="1527843"/>
            <a:ext cx="4459357" cy="2074195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Here: Tell Your Illinois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4A833-C2A4-DC4D-8897-8E911F31C8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35926" y="3602038"/>
            <a:ext cx="4483767" cy="592973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EEF9A-4882-C044-B873-876DF29B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5965187"/>
            <a:ext cx="2370617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B9A5-D248-B640-A77C-44E19C76C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004176" cy="1325563"/>
          </a:xfrm>
        </p:spPr>
        <p:txBody>
          <a:bodyPr/>
          <a:lstStyle/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A065-67D5-8A4E-9B65-ED8E130D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4" y="1825625"/>
            <a:ext cx="11004176" cy="3633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828D92-64A6-7A44-ABBF-4D96A030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010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6B1BE2-5A23-E34A-9002-EBC01FB3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6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B9A5-D248-B640-A77C-44E19C76C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2" y="358402"/>
            <a:ext cx="9507070" cy="1342650"/>
          </a:xfrm>
        </p:spPr>
        <p:txBody>
          <a:bodyPr/>
          <a:lstStyle/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A065-67D5-8A4E-9B65-ED8E130D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2" y="1825625"/>
            <a:ext cx="9507070" cy="4044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94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5DD6-13CA-274E-8199-165169948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B8274-2D13-7A4E-9003-8F023278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83287-DCD2-E84B-8888-E4D7CF623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203D-0FEC-C840-8CEA-271525CF5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5DD6-13CA-274E-8199-165169948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3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3294B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12" Type="http://schemas.openxmlformats.org/officeDocument/2006/relationships/hyperlink" Target="https://aheblog.com/2017/02/22/icu-triage-a-challenge-and-an-opportunity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image" Target="../media/image17.jpg"/><Relationship Id="rId5" Type="http://schemas.openxmlformats.org/officeDocument/2006/relationships/hyperlink" Target="http://pngimg.com/download/93032" TargetMode="External"/><Relationship Id="rId15" Type="http://schemas.openxmlformats.org/officeDocument/2006/relationships/hyperlink" Target="https://en.wikipedia.org/wiki/Intensive_care_unit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7BD-784B-AA40-B794-5BBDFF7D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39" y="1053737"/>
            <a:ext cx="5785769" cy="1732777"/>
          </a:xfrm>
        </p:spPr>
        <p:txBody>
          <a:bodyPr>
            <a:normAutofit/>
          </a:bodyPr>
          <a:lstStyle/>
          <a:p>
            <a:r>
              <a:rPr lang="en-US" dirty="0"/>
              <a:t>Network Analysis: </a:t>
            </a:r>
            <a:br>
              <a:rPr lang="en-US" sz="2800" dirty="0"/>
            </a:br>
            <a:r>
              <a:rPr lang="en-US" sz="2800" dirty="0"/>
              <a:t>Covid-19 Patients-Hospital Assignment Problem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F1C35-043C-2048-96B2-6748DD61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4071486"/>
            <a:ext cx="5785769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Chang Sun, Rui Huang</a:t>
            </a:r>
          </a:p>
          <a:p>
            <a:r>
              <a:rPr lang="en-US" dirty="0"/>
              <a:t>IE 532: Network Analysis</a:t>
            </a:r>
          </a:p>
          <a:p>
            <a:r>
              <a:rPr lang="en-US" dirty="0"/>
              <a:t>Prof. </a:t>
            </a:r>
            <a:r>
              <a:rPr lang="en-US" dirty="0" err="1"/>
              <a:t>Chrysafis</a:t>
            </a:r>
            <a:r>
              <a:rPr lang="en-US" dirty="0"/>
              <a:t> </a:t>
            </a:r>
            <a:r>
              <a:rPr lang="en-US" dirty="0" err="1"/>
              <a:t>Vogiatzis</a:t>
            </a:r>
            <a:endParaRPr lang="en-US" dirty="0"/>
          </a:p>
          <a:p>
            <a:r>
              <a:rPr lang="en-US" dirty="0"/>
              <a:t>Department of ISE, </a:t>
            </a:r>
            <a:br>
              <a:rPr lang="en-US" dirty="0"/>
            </a:br>
            <a:r>
              <a:rPr lang="en-US" dirty="0"/>
              <a:t>University of Illinois at Urbana-Champaign</a:t>
            </a:r>
          </a:p>
        </p:txBody>
      </p:sp>
      <p:pic>
        <p:nvPicPr>
          <p:cNvPr id="7" name="Picture 6" descr="A bench in front of a brick building&#10;&#10;Description automatically generated">
            <a:extLst>
              <a:ext uri="{FF2B5EF4-FFF2-40B4-BE49-F238E27FC236}">
                <a16:creationId xmlns:a16="http://schemas.microsoft.com/office/drawing/2014/main" id="{8408CDA5-A048-2646-B6B1-7AAED04FC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25F39-475A-FF49-A306-D1AA465A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F63E-8104-A843-A778-84EAB07C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C4C00-1640-7D43-9E7D-C37FB2998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Firstly, we compute the shortest path from each home to each hospital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Home 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Hospital 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Road Intersection 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Edge Costs: Time spent passing the road section (from google map)</a:t>
                </a:r>
              </a:p>
              <a:p>
                <a:r>
                  <a:rPr lang="en-US" dirty="0"/>
                  <a:t>Using the Dijkstra’s Algorithm, get all the shortest paths’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C4C00-1640-7D43-9E7D-C37FB2998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2787" b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0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13-26E9-3147-9541-8C991C20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15655"/>
            <a:ext cx="11482251" cy="1325563"/>
          </a:xfrm>
        </p:spPr>
        <p:txBody>
          <a:bodyPr/>
          <a:lstStyle/>
          <a:p>
            <a:r>
              <a:rPr lang="en-US" dirty="0"/>
              <a:t>Patient-Hospital Graph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320128"/>
                <a:ext cx="11482251" cy="421774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further divide each home node into </a:t>
                </a:r>
                <a:r>
                  <a:rPr lang="en-US" dirty="0">
                    <a:solidFill>
                      <a:srgbClr val="FF0000"/>
                    </a:solidFill>
                  </a:rPr>
                  <a:t>home-age nodes</a:t>
                </a:r>
                <a:r>
                  <a:rPr lang="en-US" dirty="0"/>
                  <a:t> as following: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h𝑜𝑠𝑝𝑖𝑡𝑎𝑙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𝑡𝑟𝑒𝑎𝑡𝑚𝑒𝑛𝑡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{non-ICU bed, ICU bed, ventilator, …}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{0</a:t>
                </a:r>
                <a:r>
                  <a:rPr lang="en-US" dirty="0"/>
                  <a:t>-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years, 17-35 years, 36-55years, …}</a:t>
                </a:r>
                <a:endParaRPr lang="en-US" b="0" dirty="0"/>
              </a:p>
              <a:p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create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set node supply as the total patient number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times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the corresponding percentage age portion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320128"/>
                <a:ext cx="11482251" cy="4217743"/>
              </a:xfrm>
              <a:blipFill>
                <a:blip r:embed="rId2"/>
                <a:stretch>
                  <a:fillRect l="-883"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13-26E9-3147-9541-8C991C20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further divide each hospital node into </a:t>
                </a:r>
                <a:r>
                  <a:rPr lang="en-US" dirty="0">
                    <a:solidFill>
                      <a:srgbClr val="00B0F0"/>
                    </a:solidFill>
                  </a:rPr>
                  <a:t>hospital-age-in nodes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hospital-treatment-out nodes </a:t>
                </a:r>
                <a:r>
                  <a:rPr lang="en-US" dirty="0"/>
                  <a:t>as following: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r>
                  <a:rPr lang="en-US" b="0"/>
                  <a:t>, </a:t>
                </a:r>
                <a:r>
                  <a:rPr lang="en-US"/>
                  <a:t>For </a:t>
                </a:r>
                <a:r>
                  <a:rPr lang="en-US" dirty="0"/>
                  <a:t>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                    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create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h𝑎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set node demand as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E55A86-4377-274B-BAE9-7E794D339EF7}"/>
                  </a:ext>
                </a:extLst>
              </p:cNvPr>
              <p:cNvSpPr txBox="1"/>
              <p:nvPr/>
            </p:nvSpPr>
            <p:spPr>
              <a:xfrm>
                <a:off x="6096000" y="3527375"/>
                <a:ext cx="5073161" cy="1824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13294B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rgbClr val="13294B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800" dirty="0">
                    <a:solidFill>
                      <a:srgbClr val="13294B"/>
                    </a:solidFill>
                  </a:rPr>
                  <a:t>:</a:t>
                </a:r>
              </a:p>
              <a:p>
                <a:pPr lvl="0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13294B"/>
                    </a:solidFill>
                  </a:rPr>
                  <a:t>       create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h𝑡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13294B"/>
                  </a:solidFill>
                </a:endParaRPr>
              </a:p>
              <a:p>
                <a:pPr lvl="0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13294B"/>
                    </a:solidFill>
                  </a:rPr>
                  <a:t>       set node demand as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E55A86-4377-274B-BAE9-7E794D33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27375"/>
                <a:ext cx="5073161" cy="1824025"/>
              </a:xfrm>
              <a:prstGeom prst="rect">
                <a:avLst/>
              </a:prstGeom>
              <a:blipFill>
                <a:blip r:embed="rId3"/>
                <a:stretch>
                  <a:fillRect l="-2750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194AAD-E4CB-7640-9489-8477D485700F}"/>
              </a:ext>
            </a:extLst>
          </p:cNvPr>
          <p:cNvSpPr txBox="1"/>
          <p:nvPr/>
        </p:nvSpPr>
        <p:spPr>
          <a:xfrm>
            <a:off x="378823" y="5167312"/>
            <a:ext cx="1020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3294B"/>
                </a:solidFill>
              </a:rPr>
              <a:t>Also create a </a:t>
            </a:r>
            <a:r>
              <a:rPr lang="en-US" sz="2400" u="sng" dirty="0">
                <a:solidFill>
                  <a:schemeClr val="accent4">
                    <a:lumMod val="75000"/>
                  </a:schemeClr>
                </a:solidFill>
              </a:rPr>
              <a:t>terminal node </a:t>
            </a:r>
            <a:r>
              <a:rPr lang="en-US" sz="2400" u="sng" dirty="0">
                <a:solidFill>
                  <a:srgbClr val="13294B"/>
                </a:solidFill>
              </a:rPr>
              <a:t>, and set demand equal to the num of total patients</a:t>
            </a:r>
          </a:p>
        </p:txBody>
      </p:sp>
    </p:spTree>
    <p:extLst>
      <p:ext uri="{BB962C8B-B14F-4D97-AF65-F5344CB8AC3E}">
        <p14:creationId xmlns:p14="http://schemas.microsoft.com/office/powerpoint/2010/main" val="42674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13-26E9-3147-9541-8C991C20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the edges’ cost, we choose a comprehensive cost defined as following:</a:t>
                </a:r>
              </a:p>
              <a:p>
                <a:r>
                  <a:rPr lang="en-US" sz="2400" dirty="0"/>
                  <a:t>Define mortality rate cost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time cost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price cost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Each edge cost then equal to: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comprehensive mortality rate + 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sz="2400" dirty="0"/>
                  <a:t>time consumption +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sz="2400" dirty="0"/>
                  <a:t>price paid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2FAD8-6B10-E441-B9EA-C708CB7D7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81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2A1F-17D7-4641-AB5A-9CAAA273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616052"/>
                <a:ext cx="11482251" cy="362589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Connect each </a:t>
                </a:r>
                <a:r>
                  <a:rPr lang="en-US" dirty="0">
                    <a:solidFill>
                      <a:srgbClr val="FF0000"/>
                    </a:solidFill>
                  </a:rPr>
                  <a:t>home-age node</a:t>
                </a:r>
                <a:r>
                  <a:rPr lang="en-US" dirty="0"/>
                  <a:t> to corresponding </a:t>
                </a:r>
                <a:r>
                  <a:rPr lang="en-US" dirty="0">
                    <a:solidFill>
                      <a:srgbClr val="00B0F0"/>
                    </a:solidFill>
                  </a:rPr>
                  <a:t>hospital-age-in node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: create a directed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h𝑎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dirty="0"/>
                  <a:t>the shortest path time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patients num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616052"/>
                <a:ext cx="11482251" cy="3625895"/>
              </a:xfrm>
              <a:blipFill>
                <a:blip r:embed="rId2"/>
                <a:stretch>
                  <a:fillRect l="-883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32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2A1F-17D7-4641-AB5A-9CAAA273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Connect each </a:t>
                </a:r>
                <a:r>
                  <a:rPr lang="en-US" sz="2400" dirty="0">
                    <a:solidFill>
                      <a:srgbClr val="00B0F0"/>
                    </a:solidFill>
                  </a:rPr>
                  <a:t>hospital-age-in node</a:t>
                </a:r>
                <a:r>
                  <a:rPr lang="en-US" sz="2400" dirty="0"/>
                  <a:t> to corresponding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hospital-treatment-out node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For every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create a directed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h𝑎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sz="2400" dirty="0"/>
                  <a:t>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mortality rate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treatment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rate reduction +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sz="2400" dirty="0"/>
                  <a:t>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recovery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treatnebt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time reduction +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sz="2400" dirty="0"/>
                  <a:t> hospital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treatment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price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400" dirty="0"/>
                  <a:t> (total patients num)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  <a:blipFill>
                <a:blip r:embed="rId2"/>
                <a:stretch>
                  <a:fillRect l="-773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91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2A1F-17D7-4641-AB5A-9CAAA273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Connect each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hospital-treatment-out node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terminal node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𝑡𝑒𝑟𝑚𝑖𝑛𝑎𝑙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create a directed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𝑡𝑒𝑟𝑚𝑖𝑛𝑎𝑙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                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corresponding hospital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treatment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capacity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  <a:blipFill>
                <a:blip r:embed="rId2"/>
                <a:stretch>
                  <a:fillRect l="-77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1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2A1F-17D7-4641-AB5A-9CAAA273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Connect each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home-age node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terminal node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𝑐𝑎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𝑡𝑒𝑟𝑚𝑖𝑛𝑎𝑙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: create a directed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𝑡𝑒𝑟𝑚𝑖𝑛𝑎𝑙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sz="2400" dirty="0"/>
                  <a:t>  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mortality rate  (self-quarantine cost)            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∞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(total patients)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AD0ECD-B9CD-344B-9468-068B2BEFC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616052"/>
                <a:ext cx="11482251" cy="4309963"/>
              </a:xfrm>
              <a:blipFill>
                <a:blip r:embed="rId2"/>
                <a:stretch>
                  <a:fillRect l="-77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44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45AC-2E01-1A45-99B6-A5B4D0CC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Graph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9A2468-59C3-6249-95E2-3B2B8D7C1C72}"/>
              </a:ext>
            </a:extLst>
          </p:cNvPr>
          <p:cNvSpPr/>
          <p:nvPr/>
        </p:nvSpPr>
        <p:spPr>
          <a:xfrm>
            <a:off x="4809065" y="4529665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15AA4C-B73E-164C-97E9-26E0280AA883}"/>
              </a:ext>
            </a:extLst>
          </p:cNvPr>
          <p:cNvSpPr/>
          <p:nvPr/>
        </p:nvSpPr>
        <p:spPr>
          <a:xfrm>
            <a:off x="7645398" y="1794932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27FB0B28-ACF9-0D4A-B5C9-F8E9161B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325" y="1690688"/>
            <a:ext cx="7831244" cy="384614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90D21-F945-DC4F-B826-EDEFB960E8F4}"/>
              </a:ext>
            </a:extLst>
          </p:cNvPr>
          <p:cNvSpPr txBox="1"/>
          <p:nvPr/>
        </p:nvSpPr>
        <p:spPr>
          <a:xfrm>
            <a:off x="5122008" y="5164747"/>
            <a:ext cx="194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Home-age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7ADFA-5813-D043-BBD5-54BC391EE59E}"/>
              </a:ext>
            </a:extLst>
          </p:cNvPr>
          <p:cNvSpPr txBox="1"/>
          <p:nvPr/>
        </p:nvSpPr>
        <p:spPr>
          <a:xfrm>
            <a:off x="9390185" y="3429000"/>
            <a:ext cx="23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Hospital-age-in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DE38E-08A2-334B-B6E9-B4820044FF10}"/>
              </a:ext>
            </a:extLst>
          </p:cNvPr>
          <p:cNvSpPr txBox="1"/>
          <p:nvPr/>
        </p:nvSpPr>
        <p:spPr>
          <a:xfrm>
            <a:off x="4532935" y="1678846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Hospital-treatment-out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D335-0C95-414D-977B-9C8424B5D2FA}"/>
              </a:ext>
            </a:extLst>
          </p:cNvPr>
          <p:cNvSpPr txBox="1"/>
          <p:nvPr/>
        </p:nvSpPr>
        <p:spPr>
          <a:xfrm>
            <a:off x="1863970" y="3429000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50883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D948-F1D7-EE4B-9BA1-32C99A5E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2C0B-5D0B-374A-BFBF-1B2352D4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network simplex method solve this min cost flow problem</a:t>
            </a:r>
          </a:p>
          <a:p>
            <a:pPr marL="0" indent="0">
              <a:buNone/>
            </a:pPr>
            <a:r>
              <a:rPr lang="en-US" sz="2400" dirty="0" err="1"/>
              <a:t>networkx.min_cost_flow</a:t>
            </a:r>
            <a:r>
              <a:rPr lang="en-US" sz="2400" dirty="0"/>
              <a:t>(G, demand='demand', capacity='capacity', weight='weight’)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6854407-FE2F-144B-BD32-F5A19CDB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" y="3111357"/>
            <a:ext cx="5266948" cy="18860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695E059-3183-6A4F-8ED7-D2868F0EB859}"/>
              </a:ext>
            </a:extLst>
          </p:cNvPr>
          <p:cNvSpPr/>
          <p:nvPr/>
        </p:nvSpPr>
        <p:spPr>
          <a:xfrm>
            <a:off x="5285807" y="3921369"/>
            <a:ext cx="413239" cy="281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298D54F-758B-694A-9240-847025A0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32" y="3519377"/>
            <a:ext cx="644987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6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98DA-9395-1449-AE2E-817C01EB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148FB-E140-E14E-B1C9-17B28A6B0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3871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D948-F1D7-EE4B-9BA1-32C99A5E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Patient-Hospital Flow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8D2E79C8-5C21-9C4B-A82C-376DE9F64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7011" y="1429884"/>
            <a:ext cx="8497977" cy="4173474"/>
          </a:xfrm>
        </p:spPr>
      </p:pic>
    </p:spTree>
    <p:extLst>
      <p:ext uri="{BB962C8B-B14F-4D97-AF65-F5344CB8AC3E}">
        <p14:creationId xmlns:p14="http://schemas.microsoft.com/office/powerpoint/2010/main" val="403217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DFBE90-0F85-3342-B810-E3867DD3D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0C27DD7-1D60-8843-B133-81E1E5A9D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pic>
        <p:nvPicPr>
          <p:cNvPr id="10" name="Picture 9" descr="A bench in front of a brick building&#10;&#10;Description automatically generated">
            <a:extLst>
              <a:ext uri="{FF2B5EF4-FFF2-40B4-BE49-F238E27FC236}">
                <a16:creationId xmlns:a16="http://schemas.microsoft.com/office/drawing/2014/main" id="{97B01BA1-9083-2B4B-A42D-0991DBCA0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7BEC67-E3AC-EF44-AAC5-1AA0B00B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5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B148-DC89-4B4B-B534-129355C2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3AECF835-A953-4F42-B54B-BF0CA559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481" y="1559195"/>
            <a:ext cx="11144250" cy="2552443"/>
          </a:xfrm>
        </p:spPr>
      </p:pic>
      <p:pic>
        <p:nvPicPr>
          <p:cNvPr id="7" name="Picture 6" descr="A picture containing dark, person, holding, young&#10;&#10;Description automatically generated">
            <a:extLst>
              <a:ext uri="{FF2B5EF4-FFF2-40B4-BE49-F238E27FC236}">
                <a16:creationId xmlns:a16="http://schemas.microsoft.com/office/drawing/2014/main" id="{A5733DF7-2B32-4FF8-BEC6-842A1C38A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00809" y="4056651"/>
            <a:ext cx="1555907" cy="1555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6DCC8-19D1-4AD1-9E55-5BD95CE0BCEC}"/>
              </a:ext>
            </a:extLst>
          </p:cNvPr>
          <p:cNvSpPr txBox="1"/>
          <p:nvPr/>
        </p:nvSpPr>
        <p:spPr>
          <a:xfrm>
            <a:off x="10300809" y="5755690"/>
            <a:ext cx="17066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" dirty="0">
                <a:latin typeface="calibri(Body)"/>
                <a:hlinkClick r:id="rId5" tooltip="http://pngimg.com/download/93032"/>
              </a:rPr>
              <a:t>This Photo</a:t>
            </a:r>
            <a:r>
              <a:rPr lang="zh-CN" altLang="en-US" sz="500" dirty="0">
                <a:latin typeface="calibri(Body)"/>
              </a:rPr>
              <a:t> by Unknown Author is licensed under </a:t>
            </a:r>
            <a:r>
              <a:rPr lang="zh-CN" altLang="en-US" sz="500" dirty="0">
                <a:latin typeface="calibri(Body)"/>
                <a:hlinkClick r:id="rId6" tooltip="https://creativecommons.org/licenses/by-nc/3.0/"/>
              </a:rPr>
              <a:t>CC BY-NC</a:t>
            </a:r>
            <a:endParaRPr lang="zh-CN" altLang="en-US" sz="500" dirty="0">
              <a:latin typeface="calibri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CFB58-7351-45AE-9124-AB82C9B05D0F}"/>
              </a:ext>
            </a:extLst>
          </p:cNvPr>
          <p:cNvSpPr txBox="1"/>
          <p:nvPr/>
        </p:nvSpPr>
        <p:spPr>
          <a:xfrm>
            <a:off x="548481" y="4176172"/>
            <a:ext cx="117692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Source: https://www.nh.gov/covid19/</a:t>
            </a:r>
            <a:endParaRPr lang="zh-CN" altLang="en-US" sz="500" dirty="0"/>
          </a:p>
        </p:txBody>
      </p:sp>
      <p:pic>
        <p:nvPicPr>
          <p:cNvPr id="12" name="Graphic 11" descr="Family with boy with solid fill">
            <a:extLst>
              <a:ext uri="{FF2B5EF4-FFF2-40B4-BE49-F238E27FC236}">
                <a16:creationId xmlns:a16="http://schemas.microsoft.com/office/drawing/2014/main" id="{ABD07B7F-E60B-4E4B-97AB-98F6F1C09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362" y="4451712"/>
            <a:ext cx="914400" cy="914400"/>
          </a:xfrm>
          <a:prstGeom prst="rect">
            <a:avLst/>
          </a:prstGeom>
        </p:spPr>
      </p:pic>
      <p:pic>
        <p:nvPicPr>
          <p:cNvPr id="14" name="Graphic 13" descr="Woman with cane with solid fill">
            <a:extLst>
              <a:ext uri="{FF2B5EF4-FFF2-40B4-BE49-F238E27FC236}">
                <a16:creationId xmlns:a16="http://schemas.microsoft.com/office/drawing/2014/main" id="{176409BE-1A98-44A1-A680-7403B21EB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8299" y="4451712"/>
            <a:ext cx="914400" cy="914400"/>
          </a:xfrm>
          <a:prstGeom prst="rect">
            <a:avLst/>
          </a:prstGeom>
        </p:spPr>
      </p:pic>
      <p:pic>
        <p:nvPicPr>
          <p:cNvPr id="16" name="Picture 15" descr="A picture containing indoor, room, scene, table&#10;&#10;Description automatically generated">
            <a:extLst>
              <a:ext uri="{FF2B5EF4-FFF2-40B4-BE49-F238E27FC236}">
                <a16:creationId xmlns:a16="http://schemas.microsoft.com/office/drawing/2014/main" id="{422D1509-D462-4098-9577-BFB4346876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96236" y="4351394"/>
            <a:ext cx="3398194" cy="11150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0A577E-0FF2-4026-A976-DBF22FCE2AA3}"/>
              </a:ext>
            </a:extLst>
          </p:cNvPr>
          <p:cNvSpPr txBox="1"/>
          <p:nvPr/>
        </p:nvSpPr>
        <p:spPr>
          <a:xfrm>
            <a:off x="3834645" y="5755691"/>
            <a:ext cx="33378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" dirty="0">
                <a:hlinkClick r:id="rId12" tooltip="https://aheblog.com/2017/02/22/icu-triage-a-challenge-and-an-opportunity/"/>
              </a:rPr>
              <a:t>This Photo</a:t>
            </a:r>
            <a:r>
              <a:rPr lang="zh-CN" altLang="en-US" sz="500" dirty="0"/>
              <a:t> by Unknown Author is licensed under </a:t>
            </a:r>
            <a:r>
              <a:rPr lang="zh-CN" altLang="en-US" sz="500" dirty="0">
                <a:hlinkClick r:id="rId13" tooltip="https://creativecommons.org/licenses/by/3.0/"/>
              </a:rPr>
              <a:t>CC BY</a:t>
            </a:r>
            <a:endParaRPr lang="zh-CN" altLang="en-US" sz="500" dirty="0"/>
          </a:p>
        </p:txBody>
      </p:sp>
      <p:pic>
        <p:nvPicPr>
          <p:cNvPr id="19" name="Picture 18" descr="A bedroom with a bed and desk in a room&#10;&#10;Description automatically generated">
            <a:extLst>
              <a:ext uri="{FF2B5EF4-FFF2-40B4-BE49-F238E27FC236}">
                <a16:creationId xmlns:a16="http://schemas.microsoft.com/office/drawing/2014/main" id="{38E0E44C-4A45-4C43-8E73-E8341802E5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098253" y="4339408"/>
            <a:ext cx="1706683" cy="1115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58369F-8317-416D-A386-EEEE08D60B43}"/>
              </a:ext>
            </a:extLst>
          </p:cNvPr>
          <p:cNvSpPr txBox="1"/>
          <p:nvPr/>
        </p:nvSpPr>
        <p:spPr>
          <a:xfrm>
            <a:off x="8098253" y="5755691"/>
            <a:ext cx="17066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">
                <a:hlinkClick r:id="rId15" tooltip="https://en.wikipedia.org/wiki/Intensive_care_unit"/>
              </a:rPr>
              <a:t>This Photo</a:t>
            </a:r>
            <a:r>
              <a:rPr lang="zh-CN" altLang="en-US" sz="500"/>
              <a:t> by Unknown Author is licensed under </a:t>
            </a:r>
            <a:r>
              <a:rPr lang="zh-CN" altLang="en-US" sz="500">
                <a:hlinkClick r:id="rId16" tooltip="https://creativecommons.org/licenses/by-sa/3.0/"/>
              </a:rPr>
              <a:t>CC BY-SA</a:t>
            </a:r>
            <a:endParaRPr lang="zh-CN" altLang="en-US" sz="500"/>
          </a:p>
        </p:txBody>
      </p:sp>
    </p:spTree>
    <p:extLst>
      <p:ext uri="{BB962C8B-B14F-4D97-AF65-F5344CB8AC3E}">
        <p14:creationId xmlns:p14="http://schemas.microsoft.com/office/powerpoint/2010/main" val="390868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6CAC-FC5E-4B66-978F-9F549A0B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96F62-1274-4AED-9D33-6A2F8BE53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823" y="1690688"/>
                <a:ext cx="5717177" cy="3625895"/>
              </a:xfrm>
            </p:spPr>
            <p:txBody>
              <a:bodyPr/>
              <a:lstStyle/>
              <a:p>
                <a:r>
                  <a:rPr lang="en-US" altLang="zh-CN" dirty="0"/>
                  <a:t>Costs</a:t>
                </a:r>
              </a:p>
              <a:p>
                <a:pPr lvl="1"/>
                <a:r>
                  <a:rPr lang="en-US" altLang="zh-CN" dirty="0"/>
                  <a:t>Travel Time (parameter: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Mortality Rate (parameter: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</a:p>
              <a:p>
                <a:pPr lvl="1"/>
                <a:r>
                  <a:rPr lang="en-US" altLang="zh-CN" dirty="0"/>
                  <a:t>Recovery Time (parameter: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Treatment Price (parameter: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96F62-1274-4AED-9D33-6A2F8BE53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823" y="1690688"/>
                <a:ext cx="5717177" cy="3625895"/>
              </a:xfrm>
              <a:blipFill>
                <a:blip r:embed="rId2"/>
                <a:stretch>
                  <a:fillRect l="-1919" t="-2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67FDE-631C-477C-8682-623129CC973B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717177" cy="362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Upper bounds</a:t>
            </a:r>
          </a:p>
          <a:p>
            <a:pPr lvl="1"/>
            <a:r>
              <a:rPr lang="en-US" altLang="zh-CN" dirty="0"/>
              <a:t># of Non-ICU Beds</a:t>
            </a:r>
          </a:p>
          <a:p>
            <a:pPr lvl="1"/>
            <a:r>
              <a:rPr lang="en-US" altLang="zh-CN" dirty="0"/>
              <a:t># of ICU Beds</a:t>
            </a:r>
          </a:p>
          <a:p>
            <a:pPr lvl="1"/>
            <a:r>
              <a:rPr lang="en-US" altLang="zh-CN" dirty="0"/>
              <a:t># of ICU Beds with ventilator</a:t>
            </a:r>
          </a:p>
        </p:txBody>
      </p:sp>
    </p:spTree>
    <p:extLst>
      <p:ext uri="{BB962C8B-B14F-4D97-AF65-F5344CB8AC3E}">
        <p14:creationId xmlns:p14="http://schemas.microsoft.com/office/powerpoint/2010/main" val="14269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6DE7-8A6C-4938-A7B3-702A4A0B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423BE01-F652-4DC0-9BA5-47D2F4B3B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889" y="2144646"/>
            <a:ext cx="5160060" cy="3225023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4C74362-5D36-41A6-A5E5-1B717F419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7"/>
          <a:stretch/>
        </p:blipFill>
        <p:spPr>
          <a:xfrm>
            <a:off x="670051" y="2144646"/>
            <a:ext cx="5257336" cy="32618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C691B-7D7D-4DE0-B06A-2ECFF7F647C3}"/>
              </a:ext>
            </a:extLst>
          </p:cNvPr>
          <p:cNvSpPr txBox="1">
            <a:spLocks/>
          </p:cNvSpPr>
          <p:nvPr/>
        </p:nvSpPr>
        <p:spPr>
          <a:xfrm>
            <a:off x="378823" y="1690688"/>
            <a:ext cx="11482251" cy="3273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29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Travel time</a:t>
            </a:r>
          </a:p>
        </p:txBody>
      </p:sp>
    </p:spTree>
    <p:extLst>
      <p:ext uri="{BB962C8B-B14F-4D97-AF65-F5344CB8AC3E}">
        <p14:creationId xmlns:p14="http://schemas.microsoft.com/office/powerpoint/2010/main" val="232724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2656-BF04-4266-B85D-F5D0E8D1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0EDC5-CDFA-4D08-84DE-D5947969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Mortality Rate</a:t>
            </a:r>
          </a:p>
          <a:p>
            <a:pPr lvl="1"/>
            <a:r>
              <a:rPr lang="en-US" altLang="zh-CN" dirty="0"/>
              <a:t>Age Group (without treatment; only with self quarantine)</a:t>
            </a:r>
          </a:p>
          <a:p>
            <a:pPr lvl="1"/>
            <a:r>
              <a:rPr lang="en-US" altLang="zh-CN" dirty="0"/>
              <a:t>0-29, 30-64, 65+ years old</a:t>
            </a:r>
          </a:p>
          <a:p>
            <a:r>
              <a:rPr lang="en-US" altLang="zh-CN" dirty="0"/>
              <a:t>Discount of Mortality Rate</a:t>
            </a:r>
          </a:p>
          <a:p>
            <a:pPr lvl="1"/>
            <a:r>
              <a:rPr lang="en-US" altLang="zh-CN" dirty="0"/>
              <a:t>Treatment: Non-ICU beds, ICU beds, ICU beds with ventilator</a:t>
            </a:r>
          </a:p>
          <a:p>
            <a:r>
              <a:rPr lang="en-US" altLang="zh-CN" dirty="0"/>
              <a:t>Discounted Mortality Rate</a:t>
            </a:r>
          </a:p>
          <a:p>
            <a:pPr lvl="1"/>
            <a:r>
              <a:rPr lang="en-US" altLang="zh-CN" dirty="0"/>
              <a:t>Mortality Rate * Discount of Mortality Rate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819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F30D-BC51-4D89-8C94-AC53A15C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5815-EC41-41E1-855C-492455DF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Recovery Time (time needed for patients to death or recovery)</a:t>
            </a:r>
          </a:p>
          <a:p>
            <a:pPr lvl="1"/>
            <a:r>
              <a:rPr lang="en-US" altLang="zh-CN" dirty="0"/>
              <a:t>Age Group (without treatment; only with self quarantine)</a:t>
            </a:r>
          </a:p>
          <a:p>
            <a:pPr lvl="1"/>
            <a:r>
              <a:rPr lang="en-US" altLang="zh-CN" dirty="0"/>
              <a:t>0-29, 30-64, 65+ years old</a:t>
            </a:r>
          </a:p>
          <a:p>
            <a:r>
              <a:rPr lang="en-US" altLang="zh-CN" dirty="0"/>
              <a:t>Discount of Recovery Time </a:t>
            </a:r>
          </a:p>
          <a:p>
            <a:pPr lvl="1"/>
            <a:r>
              <a:rPr lang="en-US" altLang="zh-CN" dirty="0"/>
              <a:t>Treatment: Non-ICU beds, ICU beds, ICU beds with ventilator</a:t>
            </a:r>
          </a:p>
          <a:p>
            <a:r>
              <a:rPr lang="en-US" altLang="zh-CN" dirty="0"/>
              <a:t>Discounted Recovery Time</a:t>
            </a:r>
          </a:p>
          <a:p>
            <a:pPr lvl="1"/>
            <a:r>
              <a:rPr lang="en-US" altLang="zh-CN" dirty="0"/>
              <a:t>Recovery Time * Discount of Recovery Time </a:t>
            </a:r>
          </a:p>
        </p:txBody>
      </p:sp>
    </p:spTree>
    <p:extLst>
      <p:ext uri="{BB962C8B-B14F-4D97-AF65-F5344CB8AC3E}">
        <p14:creationId xmlns:p14="http://schemas.microsoft.com/office/powerpoint/2010/main" val="355895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F30D-BC51-4D89-8C94-AC53A15C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5815-EC41-41E1-855C-492455DF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Treatment Price </a:t>
            </a:r>
          </a:p>
          <a:p>
            <a:pPr lvl="1"/>
            <a:r>
              <a:rPr lang="en-US" altLang="zh-CN" dirty="0"/>
              <a:t>Treatment: Non-ICU beds, ICU beds, ICU beds with ventilator</a:t>
            </a:r>
          </a:p>
        </p:txBody>
      </p:sp>
    </p:spTree>
    <p:extLst>
      <p:ext uri="{BB962C8B-B14F-4D97-AF65-F5344CB8AC3E}">
        <p14:creationId xmlns:p14="http://schemas.microsoft.com/office/powerpoint/2010/main" val="64107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6D4-E12E-F042-A420-4505780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Cost Flow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C1E3-6F94-414D-B034-52000FC5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11482251" cy="327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Minimum Cost Flow Problem</a:t>
            </a:r>
          </a:p>
          <a:p>
            <a:r>
              <a:rPr lang="en-US" dirty="0"/>
              <a:t>Directed Network</a:t>
            </a:r>
          </a:p>
          <a:p>
            <a:r>
              <a:rPr lang="en-US" dirty="0"/>
              <a:t>Each edge has a cost and a capacity</a:t>
            </a:r>
          </a:p>
          <a:p>
            <a:r>
              <a:rPr lang="en-US" dirty="0"/>
              <a:t>Each Vertex has a supply or demand</a:t>
            </a:r>
          </a:p>
          <a:p>
            <a:r>
              <a:rPr lang="en-US" dirty="0"/>
              <a:t>Find best way to send flow from supply vertices to demand vertices</a:t>
            </a:r>
          </a:p>
          <a:p>
            <a:pPr marL="0" indent="0">
              <a:buNone/>
            </a:pPr>
            <a:r>
              <a:rPr lang="en-US" dirty="0"/>
              <a:t>This can be solved using </a:t>
            </a:r>
            <a:r>
              <a:rPr lang="en-US" dirty="0">
                <a:solidFill>
                  <a:srgbClr val="C00000"/>
                </a:solidFill>
              </a:rPr>
              <a:t>Network Simplex Algorithm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47183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76C48D24-74E0-044F-9072-F474F2A5D25A}" vid="{C475655B-728B-ED43-B143-62784662CA60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ma_blue_wide_2019" id="{2C92BE92-E332-774D-83F0-23EB9106A5A1}" vid="{F7B6555E-F2AE-B248-A5BE-DACC2550A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LincolnHall_wide_2019</Template>
  <TotalTime>1197</TotalTime>
  <Words>938</Words>
  <Application>Microsoft Macintosh PowerPoint</Application>
  <PresentationFormat>Widescreen</PresentationFormat>
  <Paragraphs>140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calibri(Body)</vt:lpstr>
      <vt:lpstr>Arial</vt:lpstr>
      <vt:lpstr>Calibri</vt:lpstr>
      <vt:lpstr>Cambria Math</vt:lpstr>
      <vt:lpstr>Georgia</vt:lpstr>
      <vt:lpstr>Custom Design</vt:lpstr>
      <vt:lpstr>2_Custom Design</vt:lpstr>
      <vt:lpstr>Network Analysis:  Covid-19 Patients-Hospital Assignment Problem</vt:lpstr>
      <vt:lpstr>Agenda</vt:lpstr>
      <vt:lpstr>Introduction</vt:lpstr>
      <vt:lpstr>Data</vt:lpstr>
      <vt:lpstr>Data</vt:lpstr>
      <vt:lpstr>Data</vt:lpstr>
      <vt:lpstr>Data</vt:lpstr>
      <vt:lpstr>Data</vt:lpstr>
      <vt:lpstr>Minimum Cost Flow Problem</vt:lpstr>
      <vt:lpstr>Shortest Path</vt:lpstr>
      <vt:lpstr>Patient-Hospital Graph Nodes</vt:lpstr>
      <vt:lpstr>Patient-Hospital Graph Nodes</vt:lpstr>
      <vt:lpstr>Patient-Hospital Graph Edges</vt:lpstr>
      <vt:lpstr>Patient-Hospital Graph Edges</vt:lpstr>
      <vt:lpstr>Patient-Hospital Graph Edges</vt:lpstr>
      <vt:lpstr>Patient-Hospital Graph Edges</vt:lpstr>
      <vt:lpstr>Patient-Hospital Graph Edges</vt:lpstr>
      <vt:lpstr>Patient-Hospital Graph</vt:lpstr>
      <vt:lpstr>Patient-Hospital Assignment</vt:lpstr>
      <vt:lpstr>Patient-Hospital Flow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Prospect Theory A Descriptive Model for Decision Making Under Risk </dc:title>
  <dc:creator>Vincent Leon</dc:creator>
  <cp:lastModifiedBy>Sun Chang</cp:lastModifiedBy>
  <cp:revision>208</cp:revision>
  <dcterms:created xsi:type="dcterms:W3CDTF">2020-04-27T16:09:44Z</dcterms:created>
  <dcterms:modified xsi:type="dcterms:W3CDTF">2020-12-08T04:40:31Z</dcterms:modified>
</cp:coreProperties>
</file>